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7" r:id="rId2"/>
    <p:sldId id="283" r:id="rId3"/>
    <p:sldId id="280" r:id="rId4"/>
    <p:sldId id="281" r:id="rId5"/>
    <p:sldId id="282" r:id="rId6"/>
    <p:sldId id="284" r:id="rId7"/>
    <p:sldId id="258" r:id="rId8"/>
    <p:sldId id="259" r:id="rId9"/>
    <p:sldId id="260" r:id="rId10"/>
    <p:sldId id="261" r:id="rId11"/>
    <p:sldId id="286" r:id="rId12"/>
    <p:sldId id="262" r:id="rId13"/>
    <p:sldId id="287" r:id="rId14"/>
    <p:sldId id="263" r:id="rId15"/>
    <p:sldId id="288" r:id="rId16"/>
    <p:sldId id="289" r:id="rId17"/>
    <p:sldId id="264" r:id="rId18"/>
    <p:sldId id="265" r:id="rId19"/>
    <p:sldId id="290" r:id="rId20"/>
    <p:sldId id="266" r:id="rId21"/>
    <p:sldId id="267" r:id="rId22"/>
    <p:sldId id="268" r:id="rId23"/>
    <p:sldId id="269" r:id="rId24"/>
    <p:sldId id="270" r:id="rId25"/>
    <p:sldId id="291" r:id="rId26"/>
    <p:sldId id="271" r:id="rId27"/>
    <p:sldId id="272" r:id="rId28"/>
    <p:sldId id="293" r:id="rId29"/>
    <p:sldId id="273" r:id="rId30"/>
    <p:sldId id="274" r:id="rId31"/>
    <p:sldId id="294" r:id="rId32"/>
    <p:sldId id="275" r:id="rId33"/>
    <p:sldId id="276" r:id="rId34"/>
    <p:sldId id="277" r:id="rId35"/>
    <p:sldId id="278" r:id="rId36"/>
    <p:sldId id="279" r:id="rId37"/>
  </p:sldIdLst>
  <p:sldSz cx="12192000" cy="6858000"/>
  <p:notesSz cx="6858000" cy="9144000"/>
  <p:embeddedFontLst>
    <p:embeddedFont>
      <p:font typeface="Bookman Old Style" panose="02050604050505020204" pitchFamily="18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Georgia" panose="02040502050405020303" pitchFamily="18" charset="0"/>
      <p:regular r:id="rId47"/>
      <p:bold r:id="rId48"/>
      <p:italic r:id="rId49"/>
      <p:boldItalic r:id="rId50"/>
    </p:embeddedFont>
    <p:embeddedFont>
      <p:font typeface="Libre Franklin" pitchFamily="2" charset="0"/>
      <p:regular r:id="rId51"/>
      <p:bold r:id="rId52"/>
      <p:italic r:id="rId53"/>
      <p:boldItalic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67160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598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9181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0868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9090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620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5620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1154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659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6452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0126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6254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1530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6724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9361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0685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3956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2669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5392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1622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128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01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1401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2059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56" name="Google Shape;56;p7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1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2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3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4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2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  <a:defRPr sz="47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492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 "/>
              <a:defRPr sz="1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◦"/>
              <a:defRPr sz="1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" name="Google Shape;32;p3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ely.com/blog/diagrams/uml-diagram-types-examples/#UseCaseDiagram" TargetMode="External"/><Relationship Id="rId3" Type="http://schemas.openxmlformats.org/officeDocument/2006/relationships/hyperlink" Target="https://creately.com/blog/diagrams/uml-diagram-types-examples/#ClassDiagram" TargetMode="External"/><Relationship Id="rId7" Type="http://schemas.openxmlformats.org/officeDocument/2006/relationships/hyperlink" Target="https://creately.com/blog/diagrams/uml-diagram-types-examples/#PackageDiagram" TargetMode="External"/><Relationship Id="rId12" Type="http://schemas.openxmlformats.org/officeDocument/2006/relationships/hyperlink" Target="https://creately.com/blog/diagrams/uml-diagram-types-examples/#TimingDiagra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ely.com/blog/diagrams/uml-diagram-types-examples/#ObjectDiagram" TargetMode="External"/><Relationship Id="rId11" Type="http://schemas.openxmlformats.org/officeDocument/2006/relationships/hyperlink" Target="https://creately.com/blog/diagrams/uml-diagram-types-examples/#SequenceDiagram" TargetMode="External"/><Relationship Id="rId5" Type="http://schemas.openxmlformats.org/officeDocument/2006/relationships/hyperlink" Target="https://creately.com/blog/diagrams/uml-diagram-types-examples/#DeploymentDiagram" TargetMode="External"/><Relationship Id="rId10" Type="http://schemas.openxmlformats.org/officeDocument/2006/relationships/hyperlink" Target="https://creately.com/blog/diagrams/uml-diagram-types-examples/#StateMachDiagram" TargetMode="External"/><Relationship Id="rId4" Type="http://schemas.openxmlformats.org/officeDocument/2006/relationships/hyperlink" Target="https://creately.com/blog/diagrams/uml-diagram-types-examples/#ComponentDiagram" TargetMode="External"/><Relationship Id="rId9" Type="http://schemas.openxmlformats.org/officeDocument/2006/relationships/hyperlink" Target="https://creately.com/blog/diagrams/uml-diagram-types-examples/#ActivityDiagra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10058400" cy="7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Bookman Old Style"/>
              <a:buNone/>
            </a:pPr>
            <a:r>
              <a:rPr lang="en-US"/>
              <a:t>UML</a:t>
            </a:r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body" idx="1"/>
          </p:nvPr>
        </p:nvSpPr>
        <p:spPr>
          <a:xfrm>
            <a:off x="358140" y="702305"/>
            <a:ext cx="11475720" cy="589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25000" lnSpcReduction="20000"/>
          </a:bodyPr>
          <a:lstStyle/>
          <a:p>
            <a:pPr marL="91440" lvl="0" indent="-1143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lang="en-US" sz="72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Unified Modeling Language (UML) is a graphical language for OOAD that gives a standard way to write a software system’s blueprint. It helps to visualize, specify, construct, and document the artifacts of an object-oriented system. It is used to depict the structures and the relationships in a complex system.</a:t>
            </a:r>
            <a:endParaRPr dirty="0"/>
          </a:p>
          <a:p>
            <a:pPr marL="91440" lvl="0" indent="-18414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 sz="4600" b="0" i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" lvl="0" indent="-114300" algn="just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72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2 basic kinds of UML Diagram, namely −</a:t>
            </a:r>
            <a:endParaRPr dirty="0"/>
          </a:p>
          <a:p>
            <a:pPr marL="91440" lvl="0" indent="0" algn="just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 sz="7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" lvl="0" indent="-91440" algn="just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5600" b="0" i="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Structure Diagrams(How the system does it /Technical)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•"/>
            </a:pPr>
            <a:r>
              <a:rPr lang="en-US" sz="5600" b="0" i="0" u="sng" strike="noStrike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Class Diagram</a:t>
            </a:r>
            <a:endParaRPr sz="5600" b="0" i="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BCA4"/>
              </a:buClr>
              <a:buSzPct val="100000"/>
              <a:buFont typeface="Arial"/>
              <a:buChar char="•"/>
            </a:pPr>
            <a:r>
              <a:rPr lang="en-US" sz="5600" b="0" i="0" u="sng" strike="noStrike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Component Diagram</a:t>
            </a:r>
            <a:endParaRPr sz="5600" b="0" i="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BCA4"/>
              </a:buClr>
              <a:buSzPct val="100000"/>
              <a:buFont typeface="Arial"/>
              <a:buChar char="•"/>
            </a:pPr>
            <a:r>
              <a:rPr lang="en-US" sz="5600" b="0" i="0" u="sng" strike="noStrike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Deployment Diagram</a:t>
            </a:r>
            <a:endParaRPr sz="5600" b="0" i="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BCA4"/>
              </a:buClr>
              <a:buSzPct val="100000"/>
              <a:buFont typeface="Arial"/>
              <a:buChar char="•"/>
            </a:pPr>
            <a:r>
              <a:rPr lang="en-US" sz="5600" b="0" i="0" u="sng" strike="noStrike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Object Diagram</a:t>
            </a:r>
            <a:endParaRPr sz="5600" b="0" i="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BCA4"/>
              </a:buClr>
              <a:buSzPct val="100000"/>
              <a:buFont typeface="Arial"/>
              <a:buChar char="•"/>
            </a:pPr>
            <a:r>
              <a:rPr lang="en-US" sz="5600" b="0" i="0" u="sng" strike="noStrike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Package Diagram</a:t>
            </a:r>
            <a:endParaRPr sz="5600" b="0" i="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endParaRPr sz="5600" dirty="0">
              <a:solidFill>
                <a:srgbClr val="43BCA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 sz="6400" b="0" i="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Behavioral Diagrams (What the system does/Functional)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•"/>
            </a:pPr>
            <a:r>
              <a:rPr lang="en-US" sz="6400" b="0" i="0" u="sng" strike="noStrike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Use Case Diagram</a:t>
            </a:r>
            <a:endParaRPr sz="6400" b="0" i="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BCA4"/>
              </a:buClr>
              <a:buSzPct val="100000"/>
              <a:buFont typeface="Arial"/>
              <a:buChar char="•"/>
            </a:pPr>
            <a:r>
              <a:rPr lang="en-US" sz="6400" b="0" i="0" u="sng" strike="noStrike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Activity Diagram</a:t>
            </a:r>
            <a:endParaRPr sz="6400" b="0" i="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BCA4"/>
              </a:buClr>
              <a:buSzPct val="100000"/>
              <a:buFont typeface="Arial"/>
              <a:buChar char="•"/>
            </a:pPr>
            <a:r>
              <a:rPr lang="en-US" sz="6400" b="0" i="0" u="sng" strike="noStrike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State Machine Diagram</a:t>
            </a:r>
            <a:endParaRPr sz="6400" b="0" i="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BCA4"/>
              </a:buClr>
              <a:buSzPct val="100000"/>
              <a:buFont typeface="Arial"/>
              <a:buChar char="•"/>
            </a:pPr>
            <a:r>
              <a:rPr lang="en-US" sz="6400" b="0" i="0" u="sng" strike="noStrike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1"/>
              </a:rPr>
              <a:t>Sequence Diagram</a:t>
            </a:r>
            <a:endParaRPr sz="6400" b="0" i="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BCA4"/>
              </a:buClr>
              <a:buSzPct val="100000"/>
              <a:buFont typeface="Arial"/>
              <a:buChar char="•"/>
            </a:pPr>
            <a:r>
              <a:rPr lang="en-US" sz="6400" b="0" i="0" u="sng" strike="noStrike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2"/>
              </a:rPr>
              <a:t>Timing Diagram</a:t>
            </a:r>
            <a:endParaRPr sz="6400" b="0" i="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" lvl="0" indent="-9144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 "/>
            </a:pPr>
            <a:br>
              <a:rPr lang="en-US" dirty="0"/>
            </a:br>
            <a:endParaRPr dirty="0"/>
          </a:p>
          <a:p>
            <a:pPr marL="91440" lvl="0" indent="-9144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br>
              <a:rPr lang="en-US" dirty="0"/>
            </a:br>
            <a:endParaRPr b="0" i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" lvl="0" indent="-61277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/>
        </p:nvSpPr>
        <p:spPr>
          <a:xfrm>
            <a:off x="158058" y="441961"/>
            <a:ext cx="10997622" cy="542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</a:pPr>
            <a:r>
              <a:rPr lang="en-US" sz="1900" b="0" i="0" u="none" strike="noStrike" cap="none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System is represented by a rectangle and name of system is put at the top</a:t>
            </a:r>
            <a:endParaRPr dirty="0"/>
          </a:p>
          <a:p>
            <a:pPr marL="91440" marR="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</a:pPr>
            <a:r>
              <a:rPr lang="en-US" sz="1900" b="0" i="0" u="none" strike="noStrike" cap="none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Anything within this rectangle happens within the Banking App.</a:t>
            </a:r>
            <a:endParaRPr dirty="0"/>
          </a:p>
          <a:p>
            <a:pPr marL="91440" marR="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</a:pPr>
            <a:r>
              <a:rPr lang="en-US" sz="1900" b="0" i="0" u="none" strike="noStrike" cap="none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Anything outside this rectangle doesn’t happen in the Banking</a:t>
            </a: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None/>
            </a:pPr>
            <a:r>
              <a:rPr lang="en-US" sz="1900" b="0" i="0" u="none" strike="noStrike" cap="none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App.</a:t>
            </a:r>
            <a:endParaRPr dirty="0"/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5234" y="844051"/>
            <a:ext cx="5282986" cy="5427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504" y="752271"/>
            <a:ext cx="118175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Open Sans"/>
              </a:rPr>
              <a:t>Actor</a:t>
            </a:r>
            <a:endParaRPr lang="en-US" sz="2400" dirty="0">
              <a:solidFill>
                <a:schemeClr val="tx1"/>
              </a:solidFill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/>
              </a:rPr>
              <a:t>Someone interacts with use case (system function).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/>
              </a:rPr>
              <a:t>Named by noun.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/>
              </a:rPr>
              <a:t>Actor plays a role in the business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/>
              </a:rPr>
              <a:t>Similar to the concept of user, but a user can play different roles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/>
              </a:rPr>
              <a:t>Actor triggers use case(s).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/>
              </a:rPr>
              <a:t>Actor has a responsibility toward the system (inputs), and Actor has expectations from the system (outputs).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Actors are always outside the system and interact directly with it by initiating a use case, provide input to it, and/or receive outputs from it. </a:t>
            </a:r>
            <a:endParaRPr lang="en-US" sz="2400" dirty="0">
              <a:solidFill>
                <a:schemeClr val="tx1"/>
              </a:solidFill>
              <a:latin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223" y="663887"/>
            <a:ext cx="2100441" cy="231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09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1097280" y="1"/>
            <a:ext cx="10058400" cy="98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Actor </a:t>
            </a:r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77175"/>
            <a:ext cx="7543799" cy="49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76160" y="2118359"/>
            <a:ext cx="4815840" cy="281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5" y="2110875"/>
            <a:ext cx="7362825" cy="42386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2549" y="158766"/>
            <a:ext cx="768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37C85"/>
                </a:solidFill>
                <a:latin typeface="Open Sans"/>
              </a:rPr>
              <a:t>Types of actors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37C85"/>
                </a:solidFill>
                <a:latin typeface="Open Sans"/>
              </a:rPr>
              <a:t>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37C85"/>
                </a:solidFill>
                <a:latin typeface="Open Sans"/>
              </a:rPr>
              <a:t>database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37C85"/>
                </a:solidFill>
                <a:latin typeface="Open Sans"/>
              </a:rPr>
              <a:t>clients and servers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37C85"/>
                </a:solidFill>
                <a:latin typeface="Open Sans"/>
              </a:rPr>
              <a:t>cloud platforms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37C85"/>
                </a:solidFill>
                <a:latin typeface="Open Sans"/>
              </a:rPr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1848646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31520" y="15748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b="0" i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First, it’s important to note that these actors are external objects. They always need to be placed outside of our system.</a:t>
            </a:r>
            <a:endParaRPr dirty="0"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dirty="0">
                <a:solidFill>
                  <a:srgbClr val="030303"/>
                </a:solidFill>
                <a:latin typeface="Roboto"/>
                <a:ea typeface="Roboto"/>
                <a:cs typeface="Roboto"/>
                <a:sym typeface="Roboto"/>
              </a:rPr>
              <a:t> K</a:t>
            </a:r>
            <a:r>
              <a:rPr lang="en-US" b="0" i="0" dirty="0">
                <a:solidFill>
                  <a:srgbClr val="030303"/>
                </a:solidFill>
                <a:latin typeface="Roboto"/>
                <a:ea typeface="Roboto"/>
                <a:cs typeface="Roboto"/>
                <a:sym typeface="Roboto"/>
              </a:rPr>
              <a:t>eep things categorical</a:t>
            </a:r>
            <a:endParaRPr dirty="0"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b="0" i="0" dirty="0">
                <a:solidFill>
                  <a:srgbClr val="030303"/>
                </a:solidFill>
                <a:latin typeface="Roboto"/>
                <a:ea typeface="Roboto"/>
                <a:cs typeface="Roboto"/>
                <a:sym typeface="Roboto"/>
              </a:rPr>
              <a:t> Right now we’re saying that both Customers and Banks are going to use our app.</a:t>
            </a:r>
            <a:endParaRPr b="0" i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endParaRPr dirty="0"/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440" y="1900434"/>
            <a:ext cx="9326880" cy="4957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9633" y="200412"/>
            <a:ext cx="1165206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737C85"/>
                </a:solidFill>
                <a:latin typeface="Open Sans"/>
              </a:rPr>
              <a:t>Identify the actors</a:t>
            </a:r>
          </a:p>
          <a:p>
            <a:r>
              <a:rPr lang="en-US" sz="2800" i="1" dirty="0">
                <a:solidFill>
                  <a:srgbClr val="737C85"/>
                </a:solidFill>
                <a:latin typeface="Open Sans"/>
              </a:rPr>
              <a:t>A user clicks the search button on an application’s user interface. The application sends an SQL query to a database system. The database system responds with a result set. The application formats and displays the result set to the user.</a:t>
            </a:r>
            <a:endParaRPr lang="en-US" sz="2800" dirty="0">
              <a:solidFill>
                <a:srgbClr val="737C85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25664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0296" y="73950"/>
            <a:ext cx="1199170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37C85"/>
                </a:solidFill>
                <a:latin typeface="Open Sans"/>
              </a:rPr>
              <a:t>In this scenario:</a:t>
            </a:r>
            <a:endParaRPr lang="en-US" sz="2800" dirty="0">
              <a:solidFill>
                <a:srgbClr val="737C85"/>
              </a:solidFill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37C85"/>
                </a:solidFill>
                <a:latin typeface="Open Sans"/>
              </a:rPr>
              <a:t>The user is a </a:t>
            </a:r>
            <a:r>
              <a:rPr lang="en-US" sz="2800" b="1" dirty="0">
                <a:solidFill>
                  <a:srgbClr val="737C85"/>
                </a:solidFill>
                <a:latin typeface="Open Sans"/>
              </a:rPr>
              <a:t>primary acto</a:t>
            </a:r>
            <a:r>
              <a:rPr lang="en-US" sz="2800" dirty="0">
                <a:solidFill>
                  <a:srgbClr val="737C85"/>
                </a:solidFill>
                <a:latin typeface="Open Sans"/>
              </a:rPr>
              <a:t>r because he initiates the interaction with the system (application).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37C85"/>
                </a:solidFill>
                <a:latin typeface="Open Sans"/>
              </a:rPr>
              <a:t>The database system is a </a:t>
            </a:r>
            <a:r>
              <a:rPr lang="en-US" sz="2800" b="1" dirty="0">
                <a:solidFill>
                  <a:srgbClr val="737C85"/>
                </a:solidFill>
                <a:latin typeface="Open Sans"/>
              </a:rPr>
              <a:t>secondary actor</a:t>
            </a:r>
            <a:r>
              <a:rPr lang="en-US" sz="2800" dirty="0">
                <a:solidFill>
                  <a:srgbClr val="737C85"/>
                </a:solidFill>
                <a:latin typeface="Open Sans"/>
              </a:rPr>
              <a:t> because the application initiates the interaction by sending an SQL query.</a:t>
            </a:r>
          </a:p>
          <a:p>
            <a:r>
              <a:rPr lang="en-US" sz="2800" dirty="0">
                <a:solidFill>
                  <a:srgbClr val="737C85"/>
                </a:solidFill>
                <a:latin typeface="Open Sans"/>
              </a:rPr>
              <a:t>Once you have identified your actors and their goals, you have now created your initial list of high-level use cases. Remember, effective use cases must have understandable actors and goals.</a:t>
            </a:r>
          </a:p>
        </p:txBody>
      </p:sp>
    </p:spTree>
    <p:extLst>
      <p:ext uri="{BB962C8B-B14F-4D97-AF65-F5344CB8AC3E}">
        <p14:creationId xmlns:p14="http://schemas.microsoft.com/office/powerpoint/2010/main" val="3624691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body" idx="1"/>
          </p:nvPr>
        </p:nvSpPr>
        <p:spPr>
          <a:xfrm>
            <a:off x="315686" y="128453"/>
            <a:ext cx="10744200" cy="5122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 b="0" i="0" dirty="0">
                <a:solidFill>
                  <a:srgbClr val="030303"/>
                </a:solidFill>
              </a:rPr>
              <a:t>Primary actors should be to the left of the system, and secondary actors should be to on the right.</a:t>
            </a:r>
            <a:endParaRPr dirty="0"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 dirty="0"/>
              <a:t>This just visually reinforces the fact that Customer engages with the Banking App and then the Bank reacts</a:t>
            </a:r>
            <a:endParaRPr dirty="0"/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955" y="2305542"/>
            <a:ext cx="7922895" cy="422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1097280" y="13868"/>
            <a:ext cx="10058400" cy="7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Bookman Old Style"/>
              <a:buNone/>
            </a:pPr>
            <a:r>
              <a:rPr lang="en-US"/>
              <a:t>Use Case</a:t>
            </a:r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1"/>
          </p:nvPr>
        </p:nvSpPr>
        <p:spPr>
          <a:xfrm>
            <a:off x="1036320" y="562188"/>
            <a:ext cx="10058400" cy="304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 b="0" i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next element is a Use Case and this is where you really start to describe what your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 b="0" i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system does.</a:t>
            </a:r>
            <a:endParaRPr b="0" i="0">
              <a:latin typeface="Roboto"/>
              <a:ea typeface="Roboto"/>
              <a:cs typeface="Roboto"/>
              <a:sym typeface="Roboto"/>
            </a:endParaRPr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 b="0" i="0">
                <a:latin typeface="Roboto"/>
                <a:ea typeface="Roboto"/>
                <a:cs typeface="Roboto"/>
                <a:sym typeface="Roboto"/>
              </a:rPr>
              <a:t>A Use Case is depicted with this oval shape and it represents an action that accomplishes</a:t>
            </a:r>
            <a:endParaRPr b="0" i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 b="0" i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some sort of task within the system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 b="0" i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They’re going to be placed within the rectangle because they’re actions that occur within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 b="0" i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Banking App.</a:t>
            </a:r>
            <a:endParaRPr/>
          </a:p>
          <a:p>
            <a:pPr marL="9144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endParaRPr b="0" i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4720" y="2970847"/>
            <a:ext cx="8717280" cy="387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9302" y="214236"/>
            <a:ext cx="117826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37C85"/>
                </a:solidFill>
                <a:latin typeface="Open Sans"/>
              </a:rPr>
              <a:t>System function (process - automated or manual)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37C85"/>
                </a:solidFill>
                <a:latin typeface="Open Sans"/>
              </a:rPr>
              <a:t>Named by verb + Noun (or Noun Phrase).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37C85"/>
                </a:solidFill>
                <a:latin typeface="Open Sans"/>
              </a:rPr>
              <a:t>i.e. Do something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37C85"/>
                </a:solidFill>
                <a:latin typeface="Open Sans"/>
              </a:rPr>
              <a:t>Each Actor must be linked to a use case, while some use cases may not be linked to actors.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679" y="2895599"/>
            <a:ext cx="3612333" cy="209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3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952500"/>
            <a:ext cx="90011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29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1097280" y="137161"/>
            <a:ext cx="10058400" cy="573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 b="0" i="0">
                <a:solidFill>
                  <a:srgbClr val="030303"/>
                </a:solidFill>
                <a:latin typeface="Roboto"/>
                <a:ea typeface="Roboto"/>
                <a:cs typeface="Roboto"/>
                <a:sym typeface="Roboto"/>
              </a:rPr>
              <a:t>It’s good practice to put your Use Cases in a logical order when possible.</a:t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3037" y="1727201"/>
            <a:ext cx="8676323" cy="4344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1066800" y="-246797"/>
            <a:ext cx="10058400" cy="116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Relationship</a:t>
            </a:r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body" idx="1"/>
          </p:nvPr>
        </p:nvSpPr>
        <p:spPr>
          <a:xfrm>
            <a:off x="472440" y="1109852"/>
            <a:ext cx="1199388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 b="0" i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this example, a Customer is going to Log In to our Banking App.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 b="0" i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 we draw a solid line between the Actor and the Use Case to show this relationship.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 b="0" i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type of relationship is called an association and it just signifies a basic communication or interaction</a:t>
            </a:r>
            <a:endParaRPr/>
          </a:p>
          <a:p>
            <a:pPr marL="9144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9785" y="2611389"/>
            <a:ext cx="7145655" cy="424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4560" y="502920"/>
            <a:ext cx="6431280" cy="4937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842" y="143301"/>
            <a:ext cx="8986838" cy="6571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>
            <a:spLocks noGrp="1"/>
          </p:cNvSpPr>
          <p:nvPr>
            <p:ph type="body" idx="1"/>
          </p:nvPr>
        </p:nvSpPr>
        <p:spPr>
          <a:xfrm>
            <a:off x="320040" y="431801"/>
            <a:ext cx="1103376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 b="0" i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 Include relationship shows dependency between a base use case and an included use case.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 b="0" i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Every time the base use case is executed, the included use case is executed as well.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 b="0" i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Another way to think of it is that the base use case requires an included use case in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 b="0" i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order to be complete.</a:t>
            </a:r>
            <a:endParaRPr/>
          </a:p>
          <a:p>
            <a:pPr marL="9144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1637" y="2312246"/>
            <a:ext cx="8848725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05" y="764720"/>
            <a:ext cx="4375512" cy="16388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402" y="2534466"/>
            <a:ext cx="5086350" cy="2381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965" y="1486716"/>
            <a:ext cx="4114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30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640" y="0"/>
            <a:ext cx="11216639" cy="560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984068" y="0"/>
            <a:ext cx="10058400" cy="545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br>
              <a:rPr lang="en-US" b="0" i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b="0" i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 extend relationship has a base use case and an extend use case.</a:t>
            </a:r>
            <a:endParaRPr dirty="0"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 b="0" i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When the base use case is executed, the extend use case will happen sometimes but not every time.</a:t>
            </a:r>
          </a:p>
          <a:p>
            <a:pPr marL="91440" lvl="0" indent="-120650">
              <a:spcBef>
                <a:spcPts val="1400"/>
              </a:spcBef>
              <a:buSzPts val="1900"/>
            </a:pPr>
            <a:r>
              <a:rPr lang="en-US" dirty="0"/>
              <a:t>The extend relationships are important because they show optional functionality or system behavior.</a:t>
            </a:r>
            <a:endParaRPr lang="en-US" dirty="0">
              <a:solidFill>
                <a:srgbClr val="000000"/>
              </a:solidFill>
              <a:latin typeface="Roboto"/>
              <a:ea typeface="Roboto"/>
              <a:sym typeface="Roboto"/>
            </a:endParaRPr>
          </a:p>
          <a:p>
            <a:pPr marL="91440" lvl="0" indent="-120650">
              <a:spcBef>
                <a:spcPts val="1400"/>
              </a:spcBef>
              <a:buSzPts val="1900"/>
            </a:pPr>
            <a:r>
              <a:rPr lang="en-US" b="0" i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extend use case will only happen if certain criteria are met.</a:t>
            </a:r>
            <a:endParaRPr dirty="0"/>
          </a:p>
          <a:p>
            <a:pPr marL="9144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endParaRPr dirty="0"/>
          </a:p>
        </p:txBody>
      </p:sp>
      <p:pic>
        <p:nvPicPr>
          <p:cNvPr id="208" name="Google Shape;20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314" y="2849047"/>
            <a:ext cx="9877425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94" y="687978"/>
            <a:ext cx="5007427" cy="22567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1700" y="470952"/>
            <a:ext cx="77941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Extends adds functionality usually for abnormal case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96" y="2656114"/>
            <a:ext cx="46958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92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7280" y="237272"/>
            <a:ext cx="9324975" cy="63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70560"/>
            <a:ext cx="8553450" cy="470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03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1097280" y="670561"/>
            <a:ext cx="10058400" cy="519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 b="0" i="0" dirty="0">
                <a:solidFill>
                  <a:srgbClr val="030303"/>
                </a:solidFill>
                <a:latin typeface="Roboto"/>
                <a:ea typeface="Roboto"/>
                <a:cs typeface="Roboto"/>
                <a:sym typeface="Roboto"/>
              </a:rPr>
              <a:t>Just remember that include happens every time, extend happens just sometimes, </a:t>
            </a:r>
            <a:endParaRPr dirty="0"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" y="1310480"/>
            <a:ext cx="12192000" cy="5425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928687"/>
            <a:ext cx="83439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35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079" y="373957"/>
            <a:ext cx="8952681" cy="6426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87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Generalization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body" idx="1"/>
          </p:nvPr>
        </p:nvSpPr>
        <p:spPr>
          <a:xfrm>
            <a:off x="1036320" y="12700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One element (child) "is based on" another element (parent)</a:t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8267" y="2016761"/>
            <a:ext cx="7820025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008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Extension Points</a:t>
            </a:r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1066800" y="143764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 b="0" i="0" dirty="0">
                <a:solidFill>
                  <a:srgbClr val="030303"/>
                </a:solidFill>
                <a:latin typeface="Roboto"/>
                <a:ea typeface="Roboto"/>
                <a:cs typeface="Roboto"/>
                <a:sym typeface="Roboto"/>
              </a:rPr>
              <a:t>Extension points are just a detailed version of extend relationships.</a:t>
            </a:r>
            <a:endParaRPr dirty="0"/>
          </a:p>
        </p:txBody>
      </p:sp>
      <p:pic>
        <p:nvPicPr>
          <p:cNvPr id="242" name="Google Shape;24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5482" y="2252762"/>
            <a:ext cx="7610475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Task </a:t>
            </a:r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Draw a use case for a University website having actors student, teacher and administration. Add all types of relationships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Scenario</a:t>
            </a:r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 sz="2000">
                <a:solidFill>
                  <a:schemeClr val="dk1"/>
                </a:solidFill>
              </a:rPr>
              <a:t>Draw a use case for Hospital Receptionist 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rPr lang="en-US" b="1" i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Hospital Reception</a:t>
            </a:r>
            <a:r>
              <a:rPr lang="en-US" b="0" i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 subsystem or module supports some of the many job duties of hospital receptionist. Receptionist schedules patient's appointments and admission to the hospital, collects information from patient upon patient's arrival and/or by phone. For the patient that will stay in the hospital ("inpatient") she or he should have a bed allotted in a ward. Receptionists might also receive patient's payments, record them in a database and provide receipts, file insurance claims and medical reports.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64229" y="181756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rgbClr val="737C85"/>
                </a:solidFill>
                <a:latin typeface="Calibri" panose="020F0502020204030204" pitchFamily="34" charset="0"/>
              </a:rPr>
              <a:t>What is a use case diagram?</a:t>
            </a:r>
            <a:r>
              <a:rPr lang="en-US" sz="3600" dirty="0">
                <a:solidFill>
                  <a:srgbClr val="737C85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US" sz="3600" b="1" dirty="0">
                <a:solidFill>
                  <a:srgbClr val="737C85"/>
                </a:solidFill>
                <a:latin typeface="Calibri" panose="020F0502020204030204" pitchFamily="34" charset="0"/>
              </a:rPr>
              <a:t>Why Use case diagram?</a:t>
            </a:r>
            <a:r>
              <a:rPr lang="en-US" sz="3600" dirty="0">
                <a:solidFill>
                  <a:srgbClr val="737C85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US" sz="3600" b="1" dirty="0">
                <a:solidFill>
                  <a:srgbClr val="737C85"/>
                </a:solidFill>
                <a:latin typeface="Calibri" panose="020F0502020204030204" pitchFamily="34" charset="0"/>
              </a:rPr>
              <a:t>Why use cases?</a:t>
            </a:r>
            <a:r>
              <a:rPr lang="en-US" sz="3600" dirty="0">
                <a:solidFill>
                  <a:srgbClr val="737C85"/>
                </a:solidFill>
                <a:latin typeface="Calibri" panose="020F0502020204030204" pitchFamily="34" charset="0"/>
              </a:rPr>
              <a:t>. </a:t>
            </a:r>
            <a:endParaRPr lang="en-US" sz="3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454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372" y="269821"/>
            <a:ext cx="110773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37C85"/>
                </a:solidFill>
                <a:latin typeface="+mj-lt"/>
              </a:rPr>
              <a:t>Use cases specify the expected behavior (what), and not the exact method of making it happen (how). </a:t>
            </a:r>
          </a:p>
          <a:p>
            <a:r>
              <a:rPr lang="en-US" sz="2400" dirty="0">
                <a:solidFill>
                  <a:srgbClr val="737C85"/>
                </a:solidFill>
                <a:latin typeface="+mj-lt"/>
              </a:rPr>
              <a:t>Use cases once specified can be denoted both textual and visual representation (i.e. use case diagram).</a:t>
            </a:r>
          </a:p>
          <a:p>
            <a:r>
              <a:rPr lang="en-US" sz="2400" dirty="0">
                <a:latin typeface="+mj-lt"/>
              </a:rPr>
              <a:t>A key concept of use case modeling is that it helps us design a system from the end user's perspective.</a:t>
            </a:r>
          </a:p>
          <a:p>
            <a:r>
              <a:rPr lang="en-US" sz="2400" dirty="0">
                <a:latin typeface="+mj-lt"/>
              </a:rPr>
              <a:t>It is an effective technique for communicating system behavior in the user's terms by specifying all externally visible system behavior.</a:t>
            </a:r>
          </a:p>
          <a:p>
            <a:r>
              <a:rPr lang="en-US" sz="2400" dirty="0">
                <a:latin typeface="+mj-lt"/>
              </a:rPr>
              <a:t>A use case diagram is usually simple. It does not show the detail of the use cases:</a:t>
            </a:r>
          </a:p>
          <a:p>
            <a:r>
              <a:rPr lang="en-US" sz="2400" dirty="0">
                <a:latin typeface="+mj-lt"/>
              </a:rPr>
              <a:t>It only summarizes </a:t>
            </a:r>
            <a:r>
              <a:rPr lang="en-US" sz="2400" b="1" dirty="0">
                <a:latin typeface="+mj-lt"/>
              </a:rPr>
              <a:t>some of the relationships</a:t>
            </a:r>
            <a:r>
              <a:rPr lang="en-US" sz="2400" dirty="0">
                <a:latin typeface="+mj-lt"/>
              </a:rPr>
              <a:t> between use cases, actors, and systems.</a:t>
            </a:r>
          </a:p>
          <a:p>
            <a:r>
              <a:rPr lang="en-US" sz="2400" dirty="0">
                <a:latin typeface="+mj-lt"/>
              </a:rPr>
              <a:t>It does </a:t>
            </a:r>
            <a:r>
              <a:rPr lang="en-US" sz="2400" b="1" dirty="0">
                <a:latin typeface="+mj-lt"/>
              </a:rPr>
              <a:t>not show the order</a:t>
            </a:r>
            <a:r>
              <a:rPr lang="en-US" sz="2400" dirty="0">
                <a:latin typeface="+mj-lt"/>
              </a:rPr>
              <a:t> in which steps are performed to achieve the goals of each use case.</a:t>
            </a:r>
          </a:p>
          <a:p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615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1885" y="1380237"/>
            <a:ext cx="1157369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33333"/>
                </a:solidFill>
                <a:latin typeface="Open Sans"/>
              </a:rPr>
              <a:t>Origin of Use Case</a:t>
            </a:r>
          </a:p>
          <a:p>
            <a:r>
              <a:rPr lang="en-US" sz="2800" dirty="0">
                <a:solidFill>
                  <a:srgbClr val="737C85"/>
                </a:solidFill>
                <a:latin typeface="Open Sans"/>
              </a:rPr>
              <a:t>These days use case modeling is often associated with UML, although it has been introduced before UML existed. Its brief history is as follow: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37C85"/>
                </a:solidFill>
                <a:latin typeface="Open Sans"/>
              </a:rPr>
              <a:t>In 1986, </a:t>
            </a:r>
            <a:r>
              <a:rPr lang="en-US" sz="2800" b="1" dirty="0">
                <a:solidFill>
                  <a:srgbClr val="45AAF2"/>
                </a:solidFill>
                <a:latin typeface="Open Sans"/>
              </a:rPr>
              <a:t>Ivar Jacobson</a:t>
            </a:r>
            <a:r>
              <a:rPr lang="en-US" sz="2800" dirty="0">
                <a:solidFill>
                  <a:srgbClr val="737C85"/>
                </a:solidFill>
                <a:latin typeface="Open Sans"/>
              </a:rPr>
              <a:t> first formulated </a:t>
            </a:r>
            <a:r>
              <a:rPr lang="en-US" sz="2800" b="1" dirty="0">
                <a:solidFill>
                  <a:srgbClr val="737C85"/>
                </a:solidFill>
                <a:latin typeface="Open Sans"/>
              </a:rPr>
              <a:t>textual</a:t>
            </a:r>
            <a:r>
              <a:rPr lang="en-US" sz="2800" dirty="0">
                <a:solidFill>
                  <a:srgbClr val="737C85"/>
                </a:solidFill>
                <a:latin typeface="Open Sans"/>
              </a:rPr>
              <a:t> and </a:t>
            </a:r>
            <a:r>
              <a:rPr lang="en-US" sz="2800" b="1" dirty="0">
                <a:solidFill>
                  <a:srgbClr val="737C85"/>
                </a:solidFill>
                <a:latin typeface="Open Sans"/>
              </a:rPr>
              <a:t>visual modeling</a:t>
            </a:r>
            <a:r>
              <a:rPr lang="en-US" sz="2800" dirty="0">
                <a:solidFill>
                  <a:srgbClr val="737C85"/>
                </a:solidFill>
                <a:latin typeface="Open Sans"/>
              </a:rPr>
              <a:t> techniques for specifying use cases.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37C85"/>
                </a:solidFill>
                <a:latin typeface="Open Sans"/>
              </a:rPr>
              <a:t>In 1992 his co-authored book </a:t>
            </a:r>
            <a:r>
              <a:rPr lang="en-US" sz="2800" b="1" dirty="0">
                <a:solidFill>
                  <a:srgbClr val="45AAF2"/>
                </a:solidFill>
                <a:latin typeface="Open Sans"/>
              </a:rPr>
              <a:t>Object-Oriented Software Engineering - A Use Case Driven Approach</a:t>
            </a:r>
            <a:r>
              <a:rPr lang="en-US" sz="2800" dirty="0">
                <a:solidFill>
                  <a:srgbClr val="737C85"/>
                </a:solidFill>
                <a:latin typeface="Open Sans"/>
              </a:rPr>
              <a:t> helped to popularize the technique for capturing functional requirements, especially in software development.</a:t>
            </a:r>
          </a:p>
        </p:txBody>
      </p:sp>
    </p:spTree>
    <p:extLst>
      <p:ext uri="{BB962C8B-B14F-4D97-AF65-F5344CB8AC3E}">
        <p14:creationId xmlns:p14="http://schemas.microsoft.com/office/powerpoint/2010/main" val="2007868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Bookman Old Style"/>
              <a:buNone/>
            </a:pPr>
            <a:r>
              <a:rPr lang="en-US"/>
              <a:t>Use case diagram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1097280" y="1143001"/>
            <a:ext cx="10058400" cy="4726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model a system, the most important aspect is to capture the dynamic behavior. Dynamic behavior means the behavior of the system when it is running/operating.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 diagrams are considered for high level requirement analysis of a system. When the requirements of a system are analyzed, the functionalities are captured in use cases</a:t>
            </a:r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913" y="2804160"/>
            <a:ext cx="5755087" cy="2706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6132" y="2692036"/>
            <a:ext cx="5558708" cy="2818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1097280" y="476596"/>
            <a:ext cx="8641080" cy="875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Use case Diagram</a:t>
            </a:r>
            <a:br>
              <a:rPr lang="en-US" b="0" i="0"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127" name="Google Shape;127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737360"/>
            <a:ext cx="7196903" cy="420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8675" y="1737360"/>
            <a:ext cx="4480559" cy="47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361612" y="551104"/>
            <a:ext cx="10997622" cy="542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1440" marR="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</a:pPr>
            <a:r>
              <a:rPr lang="en-US" sz="1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Components of Use case diagram.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6080" y="594360"/>
            <a:ext cx="6699840" cy="5357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1237</Words>
  <Application>Microsoft Office PowerPoint</Application>
  <PresentationFormat>Widescreen</PresentationFormat>
  <Paragraphs>108</Paragraphs>
  <Slides>36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Bookman Old Style</vt:lpstr>
      <vt:lpstr>Georgia</vt:lpstr>
      <vt:lpstr>Open Sans</vt:lpstr>
      <vt:lpstr>Libre Franklin</vt:lpstr>
      <vt:lpstr>Arial</vt:lpstr>
      <vt:lpstr>Times New Roman</vt:lpstr>
      <vt:lpstr>Calibri</vt:lpstr>
      <vt:lpstr>Roboto</vt:lpstr>
      <vt:lpstr>1_RetrospectVTI</vt:lpstr>
      <vt:lpstr>UML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diagram</vt:lpstr>
      <vt:lpstr>Use case Diagram </vt:lpstr>
      <vt:lpstr>PowerPoint Presentation</vt:lpstr>
      <vt:lpstr>PowerPoint Presentation</vt:lpstr>
      <vt:lpstr>PowerPoint Presentation</vt:lpstr>
      <vt:lpstr>Actor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</vt:lpstr>
      <vt:lpstr>PowerPoint Presentation</vt:lpstr>
      <vt:lpstr>PowerPoint Presentation</vt:lpstr>
      <vt:lpstr>Relationship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Generalization</vt:lpstr>
      <vt:lpstr>Extension Points</vt:lpstr>
      <vt:lpstr>Task </vt:lpstr>
      <vt:lpstr>Scenario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Analysis &amp; Design</dc:title>
  <dc:creator>Nida</dc:creator>
  <cp:lastModifiedBy>Nida</cp:lastModifiedBy>
  <cp:revision>20</cp:revision>
  <dcterms:modified xsi:type="dcterms:W3CDTF">2022-09-20T12:33:54Z</dcterms:modified>
</cp:coreProperties>
</file>